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8" r:id="rId2"/>
    <p:sldId id="256" r:id="rId3"/>
    <p:sldId id="257" r:id="rId4"/>
    <p:sldId id="259" r:id="rId5"/>
    <p:sldId id="260" r:id="rId6"/>
    <p:sldId id="261" r:id="rId7"/>
    <p:sldId id="266" r:id="rId8"/>
    <p:sldId id="267" r:id="rId9"/>
    <p:sldId id="268" r:id="rId10"/>
    <p:sldId id="269" r:id="rId11"/>
    <p:sldId id="271" r:id="rId12"/>
    <p:sldId id="270" r:id="rId13"/>
    <p:sldId id="272" r:id="rId14"/>
    <p:sldId id="282" r:id="rId15"/>
    <p:sldId id="273" r:id="rId16"/>
    <p:sldId id="283" r:id="rId17"/>
    <p:sldId id="274" r:id="rId18"/>
    <p:sldId id="284" r:id="rId19"/>
    <p:sldId id="285" r:id="rId20"/>
    <p:sldId id="275" r:id="rId21"/>
    <p:sldId id="286" r:id="rId22"/>
    <p:sldId id="277" r:id="rId23"/>
    <p:sldId id="287" r:id="rId24"/>
    <p:sldId id="278" r:id="rId25"/>
    <p:sldId id="279" r:id="rId26"/>
    <p:sldId id="288" r:id="rId27"/>
    <p:sldId id="289" r:id="rId28"/>
    <p:sldId id="280" r:id="rId29"/>
    <p:sldId id="281" r:id="rId3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8" autoAdjust="0"/>
    <p:restoredTop sz="94660"/>
  </p:normalViewPr>
  <p:slideViewPr>
    <p:cSldViewPr>
      <p:cViewPr varScale="1">
        <p:scale>
          <a:sx n="103" d="100"/>
          <a:sy n="103" d="100"/>
        </p:scale>
        <p:origin x="-18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3B62EF-3AF2-4C9A-99A9-02260C6019C0}" type="datetimeFigureOut">
              <a:rPr lang="ru-RU" smtClean="0"/>
              <a:t>20.05.2018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2ABAED-CC67-4B11-8933-962C549DAE0F}" type="slidenum">
              <a:rPr lang="ru-RU" smtClean="0"/>
              <a:t>‹#›</a:t>
            </a:fld>
            <a:endParaRPr lang="ru-RU"/>
          </a:p>
        </p:txBody>
      </p:sp>
    </p:spTree>
    <p:extLst>
      <p:ext uri="{BB962C8B-B14F-4D97-AF65-F5344CB8AC3E}">
        <p14:creationId xmlns:p14="http://schemas.microsoft.com/office/powerpoint/2010/main" val="3618562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02ABAED-CC67-4B11-8933-962C549DAE0F}" type="slidenum">
              <a:rPr lang="ru-RU" smtClean="0"/>
              <a:t>9</a:t>
            </a:fld>
            <a:endParaRPr lang="ru-RU"/>
          </a:p>
        </p:txBody>
      </p:sp>
    </p:spTree>
    <p:extLst>
      <p:ext uri="{BB962C8B-B14F-4D97-AF65-F5344CB8AC3E}">
        <p14:creationId xmlns:p14="http://schemas.microsoft.com/office/powerpoint/2010/main" val="580959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20.05.2018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20.05.2018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20.05.2018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20.05.2018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20.05.2018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20.05.2018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20.05.2018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20.05.2018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20.05.2018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20.05.2018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20.05.2018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20.05.2018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gif"/><Relationship Id="rId1" Type="http://schemas.openxmlformats.org/officeDocument/2006/relationships/slideLayout" Target="../slideLayouts/slideLayout7.xml"/><Relationship Id="rId5" Type="http://schemas.openxmlformats.org/officeDocument/2006/relationships/image" Target="../media/image12.gif"/><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gif"/><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gif"/><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gif"/><Relationship Id="rId1" Type="http://schemas.openxmlformats.org/officeDocument/2006/relationships/slideLayout" Target="../slideLayouts/slideLayout7.xml"/><Relationship Id="rId5" Type="http://schemas.openxmlformats.org/officeDocument/2006/relationships/image" Target="../media/image23.gif"/><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gif"/><Relationship Id="rId1" Type="http://schemas.openxmlformats.org/officeDocument/2006/relationships/slideLayout" Target="../slideLayouts/slideLayout7.xml"/><Relationship Id="rId5" Type="http://schemas.openxmlformats.org/officeDocument/2006/relationships/image" Target="../media/image27.gif"/><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gif"/><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gif"/><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gif"/><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gif"/></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zoozel.ru/gallery/images/1428705_fon-dlya-dnevnika-le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01" y="-8810"/>
            <a:ext cx="92292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media.giphy.com/media/w6CqyS0qVvO7K/giphy.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67744" y="1052735"/>
            <a:ext cx="5832648" cy="3816429"/>
          </a:xfrm>
          <a:prstGeom prst="rect">
            <a:avLst/>
          </a:prstGeom>
        </p:spPr>
        <p:txBody>
          <a:bodyPr wrap="square">
            <a:spAutoFit/>
          </a:bodyPr>
          <a:lstStyle/>
          <a:p>
            <a:r>
              <a:rPr lang="ru-RU" sz="2800" b="1" dirty="0" smtClean="0"/>
              <a:t>  </a:t>
            </a:r>
            <a:r>
              <a:rPr lang="ru-RU" sz="2800" b="1" dirty="0" smtClean="0">
                <a:solidFill>
                  <a:schemeClr val="bg1"/>
                </a:solidFill>
              </a:rPr>
              <a:t>Педагогический </a:t>
            </a:r>
            <a:r>
              <a:rPr lang="ru-RU" sz="2800" b="1" dirty="0">
                <a:solidFill>
                  <a:schemeClr val="bg1"/>
                </a:solidFill>
              </a:rPr>
              <a:t>проект                 </a:t>
            </a:r>
          </a:p>
          <a:p>
            <a:r>
              <a:rPr lang="ru-RU" sz="2800" dirty="0">
                <a:solidFill>
                  <a:schemeClr val="bg1"/>
                </a:solidFill>
              </a:rPr>
              <a:t> </a:t>
            </a:r>
            <a:endParaRPr lang="ru-RU" dirty="0">
              <a:solidFill>
                <a:schemeClr val="bg1"/>
              </a:solidFill>
            </a:endParaRPr>
          </a:p>
          <a:p>
            <a:r>
              <a:rPr lang="ru-RU" sz="3200" b="1" dirty="0">
                <a:solidFill>
                  <a:schemeClr val="bg1"/>
                </a:solidFill>
              </a:rPr>
              <a:t>« Театр в жизни детей»</a:t>
            </a:r>
            <a:endParaRPr lang="ru-RU" dirty="0">
              <a:solidFill>
                <a:schemeClr val="bg1"/>
              </a:solidFill>
            </a:endParaRPr>
          </a:p>
          <a:p>
            <a:r>
              <a:rPr lang="ru-RU" b="1" dirty="0">
                <a:solidFill>
                  <a:schemeClr val="bg1"/>
                </a:solidFill>
              </a:rPr>
              <a:t> </a:t>
            </a:r>
            <a:endParaRPr lang="ru-RU" dirty="0">
              <a:solidFill>
                <a:schemeClr val="bg1"/>
              </a:solidFill>
            </a:endParaRPr>
          </a:p>
          <a:p>
            <a:r>
              <a:rPr lang="ru-RU" b="1" dirty="0">
                <a:solidFill>
                  <a:schemeClr val="bg1"/>
                </a:solidFill>
              </a:rPr>
              <a:t>           </a:t>
            </a:r>
            <a:r>
              <a:rPr lang="ru-RU" b="1" dirty="0" smtClean="0">
                <a:solidFill>
                  <a:schemeClr val="bg1"/>
                </a:solidFill>
              </a:rPr>
              <a:t> </a:t>
            </a:r>
            <a:r>
              <a:rPr lang="ru-RU" sz="2400" b="1" dirty="0" smtClean="0">
                <a:solidFill>
                  <a:schemeClr val="bg1"/>
                </a:solidFill>
              </a:rPr>
              <a:t>1 </a:t>
            </a:r>
            <a:r>
              <a:rPr lang="ru-RU" sz="2400" b="1" dirty="0">
                <a:solidFill>
                  <a:schemeClr val="bg1"/>
                </a:solidFill>
              </a:rPr>
              <a:t>мл. </a:t>
            </a:r>
            <a:r>
              <a:rPr lang="ru-RU" sz="2400" b="1" dirty="0" smtClean="0">
                <a:solidFill>
                  <a:schemeClr val="bg1"/>
                </a:solidFill>
              </a:rPr>
              <a:t>группа « Ягодки»</a:t>
            </a:r>
          </a:p>
          <a:p>
            <a:endParaRPr lang="ru-RU" b="1" dirty="0">
              <a:solidFill>
                <a:schemeClr val="accent2">
                  <a:lumMod val="50000"/>
                </a:schemeClr>
              </a:solidFill>
            </a:endParaRPr>
          </a:p>
          <a:p>
            <a:r>
              <a:rPr lang="ru-RU" b="1" dirty="0" smtClean="0">
                <a:solidFill>
                  <a:schemeClr val="accent2">
                    <a:lumMod val="50000"/>
                  </a:schemeClr>
                </a:solidFill>
              </a:rPr>
              <a:t>                          </a:t>
            </a:r>
          </a:p>
          <a:p>
            <a:endParaRPr lang="ru-RU" b="1" dirty="0">
              <a:solidFill>
                <a:schemeClr val="accent2">
                  <a:lumMod val="50000"/>
                </a:schemeClr>
              </a:solidFill>
            </a:endParaRPr>
          </a:p>
          <a:p>
            <a:endParaRPr lang="ru-RU" sz="2000" b="1" dirty="0" smtClean="0">
              <a:solidFill>
                <a:schemeClr val="accent2">
                  <a:lumMod val="50000"/>
                </a:schemeClr>
              </a:solidFill>
            </a:endParaRPr>
          </a:p>
          <a:p>
            <a:pPr algn="r"/>
            <a:r>
              <a:rPr lang="ru-RU" sz="2000" b="1" dirty="0" smtClean="0">
                <a:solidFill>
                  <a:schemeClr val="accent2">
                    <a:lumMod val="50000"/>
                  </a:schemeClr>
                </a:solidFill>
              </a:rPr>
              <a:t>     </a:t>
            </a:r>
            <a:r>
              <a:rPr lang="ru-RU" sz="2000" b="1" dirty="0" smtClean="0">
                <a:solidFill>
                  <a:schemeClr val="bg1"/>
                </a:solidFill>
              </a:rPr>
              <a:t>Выполнила: Серова О.А</a:t>
            </a:r>
            <a:endParaRPr lang="ru-RU" sz="2000" dirty="0">
              <a:solidFill>
                <a:schemeClr val="bg1"/>
              </a:solidFill>
            </a:endParaRPr>
          </a:p>
          <a:p>
            <a:r>
              <a:rPr lang="ru-RU" b="1" dirty="0">
                <a:solidFill>
                  <a:schemeClr val="accent2">
                    <a:lumMod val="50000"/>
                  </a:schemeClr>
                </a:solidFill>
              </a:rPr>
              <a:t> </a:t>
            </a:r>
            <a:endParaRPr lang="ru-RU" dirty="0">
              <a:solidFill>
                <a:schemeClr val="accent2">
                  <a:lumMod val="50000"/>
                </a:schemeClr>
              </a:solidFill>
            </a:endParaRPr>
          </a:p>
        </p:txBody>
      </p:sp>
      <p:pic>
        <p:nvPicPr>
          <p:cNvPr id="1028" name="Picture 4" descr="http://topolek.ubin.edu54.ru/images/24444814.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715557">
            <a:off x="1031509" y="2710231"/>
            <a:ext cx="1970338" cy="2229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15578"/>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177669"/>
            <a:ext cx="4854144" cy="3640608"/>
          </a:xfrm>
          <a:prstGeom prst="rect">
            <a:avLst/>
          </a:prstGeom>
          <a:ln>
            <a:noFill/>
          </a:ln>
          <a:effectLst>
            <a:softEdge rad="112500"/>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924944"/>
            <a:ext cx="4896544" cy="3672408"/>
          </a:xfrm>
          <a:prstGeom prst="rect">
            <a:avLst/>
          </a:prstGeom>
          <a:ln>
            <a:noFill/>
          </a:ln>
          <a:effectLst>
            <a:softEdge rad="112500"/>
          </a:effectLst>
        </p:spPr>
      </p:pic>
      <p:pic>
        <p:nvPicPr>
          <p:cNvPr id="17410" name="Picture 2" descr="http://smayli.ru/data/smiles/ludia-1949.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92280" y="4192914"/>
            <a:ext cx="1287611" cy="2063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26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187624" y="332657"/>
            <a:ext cx="7704856" cy="984885"/>
          </a:xfrm>
          <a:prstGeom prst="rect">
            <a:avLst/>
          </a:prstGeom>
        </p:spPr>
        <p:txBody>
          <a:bodyPr wrap="square">
            <a:spAutoFit/>
          </a:bodyPr>
          <a:lstStyle/>
          <a:p>
            <a:pPr algn="ctr"/>
            <a:r>
              <a:rPr lang="ru-RU" sz="2000" b="1" dirty="0">
                <a:solidFill>
                  <a:schemeClr val="bg1"/>
                </a:solidFill>
              </a:rPr>
              <a:t>Театрализованная игра по мотивам русской народной сказки «Теремок» (с элементами сюжетно-ролевой игры)</a:t>
            </a:r>
            <a:endParaRPr lang="ru-RU" sz="2000" dirty="0">
              <a:solidFill>
                <a:schemeClr val="bg1"/>
              </a:solidFill>
            </a:endParaRPr>
          </a:p>
          <a:p>
            <a:endParaRPr lang="ru-RU" dirty="0">
              <a:solidFill>
                <a:schemeClr val="bg1"/>
              </a:solidFill>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1412776"/>
            <a:ext cx="6912768" cy="5256584"/>
          </a:xfrm>
          <a:prstGeom prst="rect">
            <a:avLst/>
          </a:prstGeom>
          <a:ln>
            <a:noFill/>
          </a:ln>
          <a:effectLst>
            <a:softEdge rad="112500"/>
          </a:effectLst>
        </p:spPr>
      </p:pic>
    </p:spTree>
    <p:extLst>
      <p:ext uri="{BB962C8B-B14F-4D97-AF65-F5344CB8AC3E}">
        <p14:creationId xmlns:p14="http://schemas.microsoft.com/office/powerpoint/2010/main" val="179226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780928"/>
            <a:ext cx="5184576" cy="3888432"/>
          </a:xfrm>
          <a:prstGeom prst="rect">
            <a:avLst/>
          </a:prstGeom>
          <a:ln>
            <a:noFill/>
          </a:ln>
          <a:effectLst>
            <a:softEdge rad="112500"/>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7658" y="188640"/>
            <a:ext cx="4812027" cy="3609020"/>
          </a:xfrm>
          <a:prstGeom prst="rect">
            <a:avLst/>
          </a:prstGeom>
          <a:ln>
            <a:noFill/>
          </a:ln>
          <a:effectLst>
            <a:softEdge rad="112500"/>
          </a:effectLst>
        </p:spPr>
      </p:pic>
      <p:pic>
        <p:nvPicPr>
          <p:cNvPr id="15362" name="Picture 2" descr="http://www.playcast.ru/uploads/2014/09/02/970639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518897"/>
            <a:ext cx="1324374" cy="2262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87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115616" y="404664"/>
            <a:ext cx="7488832" cy="1261884"/>
          </a:xfrm>
          <a:prstGeom prst="rect">
            <a:avLst/>
          </a:prstGeom>
        </p:spPr>
        <p:txBody>
          <a:bodyPr wrap="square">
            <a:spAutoFit/>
          </a:bodyPr>
          <a:lstStyle/>
          <a:p>
            <a:pPr algn="ctr"/>
            <a:r>
              <a:rPr lang="ru-RU" sz="2000" b="1" dirty="0">
                <a:solidFill>
                  <a:schemeClr val="bg1"/>
                </a:solidFill>
              </a:rPr>
              <a:t>Интегрированное  занятие «Рукавичка</a:t>
            </a:r>
            <a:r>
              <a:rPr lang="ru-RU" sz="2000" b="1" dirty="0" smtClean="0">
                <a:solidFill>
                  <a:schemeClr val="bg1"/>
                </a:solidFill>
              </a:rPr>
              <a:t>»</a:t>
            </a:r>
          </a:p>
          <a:p>
            <a:pPr algn="ctr"/>
            <a:r>
              <a:rPr lang="ru-RU" sz="2000" b="1" dirty="0" smtClean="0">
                <a:solidFill>
                  <a:schemeClr val="bg1"/>
                </a:solidFill>
              </a:rPr>
              <a:t> </a:t>
            </a:r>
            <a:r>
              <a:rPr lang="ru-RU" sz="2000" b="1" dirty="0">
                <a:solidFill>
                  <a:schemeClr val="bg1"/>
                </a:solidFill>
              </a:rPr>
              <a:t>с применением пальчикового </a:t>
            </a:r>
            <a:r>
              <a:rPr lang="ru-RU" sz="2000" b="1" dirty="0" smtClean="0">
                <a:solidFill>
                  <a:schemeClr val="bg1"/>
                </a:solidFill>
              </a:rPr>
              <a:t>театра.</a:t>
            </a:r>
            <a:r>
              <a:rPr lang="ru-RU" sz="2000" b="1" dirty="0">
                <a:solidFill>
                  <a:schemeClr val="bg1"/>
                </a:solidFill>
              </a:rPr>
              <a:t/>
            </a:r>
            <a:br>
              <a:rPr lang="ru-RU" sz="2000" b="1" dirty="0">
                <a:solidFill>
                  <a:schemeClr val="bg1"/>
                </a:solidFill>
              </a:rPr>
            </a:br>
            <a:endParaRPr lang="ru-RU" dirty="0">
              <a:solidFill>
                <a:schemeClr val="bg1"/>
              </a:solidFill>
            </a:endParaRPr>
          </a:p>
          <a:p>
            <a:r>
              <a:rPr lang="ru-RU" b="1" dirty="0"/>
              <a:t> </a:t>
            </a:r>
            <a:endParaRPr lang="ru-RU"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3628" y="1196752"/>
            <a:ext cx="7272808" cy="5454606"/>
          </a:xfrm>
          <a:prstGeom prst="rect">
            <a:avLst/>
          </a:prstGeom>
          <a:ln>
            <a:noFill/>
          </a:ln>
          <a:effectLst>
            <a:softEdge rad="112500"/>
          </a:effectLst>
        </p:spPr>
      </p:pic>
    </p:spTree>
    <p:extLst>
      <p:ext uri="{BB962C8B-B14F-4D97-AF65-F5344CB8AC3E}">
        <p14:creationId xmlns:p14="http://schemas.microsoft.com/office/powerpoint/2010/main" val="406453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34634"/>
            <a:ext cx="8712968" cy="6534726"/>
          </a:xfrm>
          <a:prstGeom prst="rect">
            <a:avLst/>
          </a:prstGeom>
          <a:ln>
            <a:noFill/>
          </a:ln>
          <a:effectLst>
            <a:softEdge rad="112500"/>
          </a:effectLst>
        </p:spPr>
      </p:pic>
    </p:spTree>
    <p:extLst>
      <p:ext uri="{BB962C8B-B14F-4D97-AF65-F5344CB8AC3E}">
        <p14:creationId xmlns:p14="http://schemas.microsoft.com/office/powerpoint/2010/main" val="270567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27584" y="404664"/>
            <a:ext cx="7711458" cy="830997"/>
          </a:xfrm>
          <a:prstGeom prst="rect">
            <a:avLst/>
          </a:prstGeom>
        </p:spPr>
        <p:txBody>
          <a:bodyPr wrap="square">
            <a:spAutoFit/>
          </a:bodyPr>
          <a:lstStyle/>
          <a:p>
            <a:pPr algn="ctr"/>
            <a:r>
              <a:rPr lang="ru-RU" sz="2800" b="1" dirty="0">
                <a:solidFill>
                  <a:schemeClr val="bg1"/>
                </a:solidFill>
              </a:rPr>
              <a:t>Музыкально-ритмические движения</a:t>
            </a:r>
          </a:p>
          <a:p>
            <a:pPr algn="ctr"/>
            <a:r>
              <a:rPr lang="ru-RU" sz="2000" dirty="0" smtClean="0">
                <a:solidFill>
                  <a:schemeClr val="bg1"/>
                </a:solidFill>
              </a:rPr>
              <a:t> </a:t>
            </a:r>
            <a:endParaRPr lang="ru-RU" sz="2000" dirty="0">
              <a:solidFill>
                <a:schemeClr val="bg1"/>
              </a:solidFill>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33" y="2744373"/>
            <a:ext cx="4061404" cy="3745518"/>
          </a:xfrm>
          <a:prstGeom prst="rect">
            <a:avLst/>
          </a:prstGeom>
          <a:ln>
            <a:noFill/>
          </a:ln>
          <a:effectLst>
            <a:softEdge rad="112500"/>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961" y="1412776"/>
            <a:ext cx="4896544" cy="3672408"/>
          </a:xfrm>
          <a:prstGeom prst="rect">
            <a:avLst/>
          </a:prstGeom>
          <a:ln>
            <a:noFill/>
          </a:ln>
          <a:effectLst>
            <a:softEdge rad="112500"/>
          </a:effectLst>
        </p:spPr>
      </p:pic>
    </p:spTree>
    <p:extLst>
      <p:ext uri="{BB962C8B-B14F-4D97-AF65-F5344CB8AC3E}">
        <p14:creationId xmlns:p14="http://schemas.microsoft.com/office/powerpoint/2010/main" val="281969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332656"/>
            <a:ext cx="4776531" cy="3582398"/>
          </a:xfrm>
          <a:prstGeom prst="rect">
            <a:avLst/>
          </a:prstGeom>
          <a:ln>
            <a:noFill/>
          </a:ln>
          <a:effectLst>
            <a:softEdge rad="112500"/>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3068960"/>
            <a:ext cx="4738457" cy="3553843"/>
          </a:xfrm>
          <a:prstGeom prst="rect">
            <a:avLst/>
          </a:prstGeom>
          <a:ln>
            <a:noFill/>
          </a:ln>
          <a:effectLst>
            <a:softEdge rad="112500"/>
          </a:effectLst>
        </p:spPr>
      </p:pic>
      <p:pic>
        <p:nvPicPr>
          <p:cNvPr id="11266" name="Picture 2" descr="http://file.mobilmusic.ru/62/de/3d/764563.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7544" y="692696"/>
            <a:ext cx="3096344" cy="2448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09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04369" y="548680"/>
            <a:ext cx="8820472" cy="400110"/>
          </a:xfrm>
          <a:prstGeom prst="rect">
            <a:avLst/>
          </a:prstGeom>
        </p:spPr>
        <p:txBody>
          <a:bodyPr wrap="square">
            <a:spAutoFit/>
          </a:bodyPr>
          <a:lstStyle/>
          <a:p>
            <a:r>
              <a:rPr lang="ru-RU" sz="2000" dirty="0">
                <a:solidFill>
                  <a:schemeClr val="bg1"/>
                </a:solidFill>
              </a:rPr>
              <a:t> </a:t>
            </a:r>
            <a:r>
              <a:rPr lang="ru-RU" sz="2000" dirty="0" smtClean="0">
                <a:solidFill>
                  <a:schemeClr val="bg1"/>
                </a:solidFill>
              </a:rPr>
              <a:t>                                      </a:t>
            </a:r>
            <a:r>
              <a:rPr lang="ru-RU" sz="2000" b="1" dirty="0" smtClean="0">
                <a:solidFill>
                  <a:schemeClr val="bg1"/>
                </a:solidFill>
              </a:rPr>
              <a:t>Театрализация </a:t>
            </a:r>
            <a:r>
              <a:rPr lang="ru-RU" sz="2000" b="1" dirty="0">
                <a:solidFill>
                  <a:schemeClr val="bg1"/>
                </a:solidFill>
              </a:rPr>
              <a:t>сказки « Репка» </a:t>
            </a:r>
            <a:endParaRPr lang="ru-RU" sz="2000" dirty="0">
              <a:solidFill>
                <a:schemeClr val="bg1"/>
              </a:solidFill>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1628800"/>
            <a:ext cx="6840760" cy="5130570"/>
          </a:xfrm>
          <a:prstGeom prst="rect">
            <a:avLst/>
          </a:prstGeom>
          <a:ln>
            <a:noFill/>
          </a:ln>
          <a:effectLst>
            <a:softEdge rad="112500"/>
          </a:effectLst>
        </p:spPr>
      </p:pic>
    </p:spTree>
    <p:extLst>
      <p:ext uri="{BB962C8B-B14F-4D97-AF65-F5344CB8AC3E}">
        <p14:creationId xmlns:p14="http://schemas.microsoft.com/office/powerpoint/2010/main" val="402254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332656"/>
            <a:ext cx="4860032" cy="3645024"/>
          </a:xfrm>
          <a:prstGeom prst="rect">
            <a:avLst/>
          </a:prstGeom>
          <a:ln>
            <a:noFill/>
          </a:ln>
          <a:effectLst>
            <a:softEdge rad="112500"/>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752" y="2937874"/>
            <a:ext cx="4879304" cy="3659478"/>
          </a:xfrm>
          <a:prstGeom prst="rect">
            <a:avLst/>
          </a:prstGeom>
          <a:ln>
            <a:noFill/>
          </a:ln>
          <a:effectLst>
            <a:softEdge rad="112500"/>
          </a:effectLst>
        </p:spPr>
      </p:pic>
      <p:pic>
        <p:nvPicPr>
          <p:cNvPr id="9218" name="Picture 2" descr="http://900igr.net/datai/literatura/Andersen-1/0061-033-Muzykalnyj-konkurs.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3910795"/>
            <a:ext cx="2436339" cy="2639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83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ppt_w</p:attrName>
                                        </p:attrNameLst>
                                      </p:cBhvr>
                                      <p:tavLst>
                                        <p:tav tm="0" fmla="#ppt_w*sin(2.5*pi*$)">
                                          <p:val>
                                            <p:fltVal val="0"/>
                                          </p:val>
                                        </p:tav>
                                        <p:tav tm="100000">
                                          <p:val>
                                            <p:fltVal val="1"/>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514" y="44624"/>
            <a:ext cx="8074939" cy="6056204"/>
          </a:xfrm>
          <a:prstGeom prst="rect">
            <a:avLst/>
          </a:prstGeom>
          <a:ln>
            <a:noFill/>
          </a:ln>
          <a:effectLst>
            <a:softEdge rad="112500"/>
          </a:effectLst>
        </p:spPr>
      </p:pic>
    </p:spTree>
    <p:extLst>
      <p:ext uri="{BB962C8B-B14F-4D97-AF65-F5344CB8AC3E}">
        <p14:creationId xmlns:p14="http://schemas.microsoft.com/office/powerpoint/2010/main" val="288291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95536" y="1124744"/>
            <a:ext cx="8424936" cy="2954655"/>
          </a:xfrm>
          <a:prstGeom prst="rect">
            <a:avLst/>
          </a:prstGeom>
        </p:spPr>
        <p:txBody>
          <a:bodyPr wrap="square">
            <a:spAutoFit/>
          </a:bodyPr>
          <a:lstStyle/>
          <a:p>
            <a:r>
              <a:rPr lang="ru-RU" sz="2800" b="1" dirty="0" smtClean="0">
                <a:solidFill>
                  <a:schemeClr val="tx2">
                    <a:lumMod val="75000"/>
                  </a:schemeClr>
                </a:solidFill>
              </a:rPr>
              <a:t>                                 </a:t>
            </a:r>
            <a:r>
              <a:rPr lang="ru-RU" sz="2800" b="1" dirty="0" smtClean="0">
                <a:solidFill>
                  <a:schemeClr val="bg1"/>
                </a:solidFill>
              </a:rPr>
              <a:t>Паспорт </a:t>
            </a:r>
            <a:r>
              <a:rPr lang="ru-RU" sz="2800" b="1" dirty="0">
                <a:solidFill>
                  <a:schemeClr val="bg1"/>
                </a:solidFill>
              </a:rPr>
              <a:t>проекта</a:t>
            </a:r>
            <a:endParaRPr lang="ru-RU" sz="2800" dirty="0">
              <a:solidFill>
                <a:schemeClr val="bg1"/>
              </a:solidFill>
            </a:endParaRPr>
          </a:p>
          <a:p>
            <a:endParaRPr lang="ru-RU" b="1" dirty="0" smtClean="0">
              <a:solidFill>
                <a:schemeClr val="bg1"/>
              </a:solidFill>
            </a:endParaRPr>
          </a:p>
          <a:p>
            <a:r>
              <a:rPr lang="ru-RU" sz="2000" b="1" dirty="0" smtClean="0">
                <a:solidFill>
                  <a:schemeClr val="bg1"/>
                </a:solidFill>
              </a:rPr>
              <a:t>Продолжительность </a:t>
            </a:r>
            <a:r>
              <a:rPr lang="ru-RU" sz="2000" b="1" dirty="0">
                <a:solidFill>
                  <a:schemeClr val="bg1"/>
                </a:solidFill>
              </a:rPr>
              <a:t>проекта: </a:t>
            </a:r>
            <a:r>
              <a:rPr lang="ru-RU" sz="2000" dirty="0">
                <a:solidFill>
                  <a:schemeClr val="bg1"/>
                </a:solidFill>
              </a:rPr>
              <a:t>краткосрочный  2 недели.</a:t>
            </a:r>
            <a:endParaRPr lang="ru-RU" sz="2000" b="1" dirty="0">
              <a:solidFill>
                <a:schemeClr val="bg1"/>
              </a:solidFill>
            </a:endParaRPr>
          </a:p>
          <a:p>
            <a:r>
              <a:rPr lang="ru-RU" sz="2000" b="1" dirty="0">
                <a:solidFill>
                  <a:schemeClr val="bg1"/>
                </a:solidFill>
              </a:rPr>
              <a:t>Возраст: </a:t>
            </a:r>
            <a:r>
              <a:rPr lang="ru-RU" sz="2000" dirty="0">
                <a:solidFill>
                  <a:schemeClr val="bg1"/>
                </a:solidFill>
              </a:rPr>
              <a:t>3года</a:t>
            </a:r>
            <a:endParaRPr lang="ru-RU" sz="2000" b="1" dirty="0">
              <a:solidFill>
                <a:schemeClr val="bg1"/>
              </a:solidFill>
            </a:endParaRPr>
          </a:p>
          <a:p>
            <a:r>
              <a:rPr lang="ru-RU" sz="2000" b="1" dirty="0">
                <a:solidFill>
                  <a:schemeClr val="bg1"/>
                </a:solidFill>
              </a:rPr>
              <a:t>По виду деятельности: </a:t>
            </a:r>
            <a:r>
              <a:rPr lang="ru-RU" sz="2000" dirty="0">
                <a:solidFill>
                  <a:schemeClr val="bg1"/>
                </a:solidFill>
              </a:rPr>
              <a:t>и</a:t>
            </a:r>
            <a:r>
              <a:rPr lang="ru-RU" sz="2000" dirty="0" smtClean="0">
                <a:solidFill>
                  <a:schemeClr val="bg1"/>
                </a:solidFill>
              </a:rPr>
              <a:t>нформационный</a:t>
            </a:r>
            <a:endParaRPr lang="ru-RU" sz="2000" b="1" dirty="0">
              <a:solidFill>
                <a:schemeClr val="bg1"/>
              </a:solidFill>
            </a:endParaRPr>
          </a:p>
          <a:p>
            <a:r>
              <a:rPr lang="ru-RU" sz="2000" b="1" dirty="0">
                <a:solidFill>
                  <a:schemeClr val="bg1"/>
                </a:solidFill>
              </a:rPr>
              <a:t>По содержанию</a:t>
            </a:r>
            <a:r>
              <a:rPr lang="ru-RU" sz="2000" dirty="0">
                <a:solidFill>
                  <a:schemeClr val="bg1"/>
                </a:solidFill>
              </a:rPr>
              <a:t>: </a:t>
            </a:r>
            <a:r>
              <a:rPr lang="ru-RU" sz="2000" dirty="0" smtClean="0">
                <a:solidFill>
                  <a:schemeClr val="bg1"/>
                </a:solidFill>
              </a:rPr>
              <a:t>интегрированный</a:t>
            </a:r>
            <a:endParaRPr lang="ru-RU" sz="2000" dirty="0">
              <a:solidFill>
                <a:schemeClr val="bg1"/>
              </a:solidFill>
            </a:endParaRPr>
          </a:p>
          <a:p>
            <a:r>
              <a:rPr lang="ru-RU" sz="2000" b="1" dirty="0">
                <a:solidFill>
                  <a:schemeClr val="bg1"/>
                </a:solidFill>
              </a:rPr>
              <a:t>По составу: </a:t>
            </a:r>
            <a:r>
              <a:rPr lang="ru-RU" sz="2000" dirty="0">
                <a:solidFill>
                  <a:schemeClr val="bg1"/>
                </a:solidFill>
              </a:rPr>
              <a:t>групповой</a:t>
            </a:r>
            <a:endParaRPr lang="ru-RU" sz="2000" b="1" dirty="0">
              <a:solidFill>
                <a:schemeClr val="bg1"/>
              </a:solidFill>
            </a:endParaRPr>
          </a:p>
          <a:p>
            <a:r>
              <a:rPr lang="ru-RU" sz="2000" b="1" dirty="0">
                <a:solidFill>
                  <a:schemeClr val="bg1"/>
                </a:solidFill>
              </a:rPr>
              <a:t>Участники проекта</a:t>
            </a:r>
            <a:r>
              <a:rPr lang="ru-RU" sz="2000" dirty="0">
                <a:solidFill>
                  <a:schemeClr val="bg1"/>
                </a:solidFill>
              </a:rPr>
              <a:t>: </a:t>
            </a:r>
            <a:r>
              <a:rPr lang="ru-RU" sz="2000" dirty="0" smtClean="0">
                <a:solidFill>
                  <a:schemeClr val="bg1"/>
                </a:solidFill>
              </a:rPr>
              <a:t>воспитатель</a:t>
            </a:r>
            <a:r>
              <a:rPr lang="ru-RU" sz="2000" dirty="0">
                <a:solidFill>
                  <a:schemeClr val="bg1"/>
                </a:solidFill>
              </a:rPr>
              <a:t>, музыкальный руководитель, дети 1 младшей группы, родители.</a:t>
            </a:r>
          </a:p>
        </p:txBody>
      </p:sp>
    </p:spTree>
    <p:extLst>
      <p:ext uri="{BB962C8B-B14F-4D97-AF65-F5344CB8AC3E}">
        <p14:creationId xmlns:p14="http://schemas.microsoft.com/office/powerpoint/2010/main" val="137566439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75048" y="692696"/>
            <a:ext cx="8568952" cy="707886"/>
          </a:xfrm>
          <a:prstGeom prst="rect">
            <a:avLst/>
          </a:prstGeom>
        </p:spPr>
        <p:txBody>
          <a:bodyPr wrap="square">
            <a:spAutoFit/>
          </a:bodyPr>
          <a:lstStyle/>
          <a:p>
            <a:pPr algn="ctr"/>
            <a:r>
              <a:rPr lang="ru-RU" sz="2000" dirty="0">
                <a:solidFill>
                  <a:schemeClr val="bg1"/>
                </a:solidFill>
              </a:rPr>
              <a:t>Обыгрывание  </a:t>
            </a:r>
            <a:r>
              <a:rPr lang="ru-RU" sz="2000" dirty="0" err="1" smtClean="0">
                <a:solidFill>
                  <a:schemeClr val="bg1"/>
                </a:solidFill>
              </a:rPr>
              <a:t>потешек</a:t>
            </a:r>
            <a:r>
              <a:rPr lang="ru-RU" sz="2000" dirty="0">
                <a:solidFill>
                  <a:schemeClr val="bg1"/>
                </a:solidFill>
              </a:rPr>
              <a:t> </a:t>
            </a:r>
          </a:p>
          <a:p>
            <a:pPr algn="ctr"/>
            <a:endParaRPr lang="ru-RU" sz="2000" dirty="0">
              <a:solidFill>
                <a:schemeClr val="bg1"/>
              </a:solidFill>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1231286"/>
            <a:ext cx="6192688" cy="5150041"/>
          </a:xfrm>
          <a:prstGeom prst="rect">
            <a:avLst/>
          </a:prstGeom>
        </p:spPr>
      </p:pic>
    </p:spTree>
    <p:extLst>
      <p:ext uri="{BB962C8B-B14F-4D97-AF65-F5344CB8AC3E}">
        <p14:creationId xmlns:p14="http://schemas.microsoft.com/office/powerpoint/2010/main" val="40484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10833" t="18373" r="7354" b="3649"/>
          <a:stretch/>
        </p:blipFill>
        <p:spPr>
          <a:xfrm>
            <a:off x="635544" y="188640"/>
            <a:ext cx="7920880" cy="5912595"/>
          </a:xfrm>
          <a:prstGeom prst="rect">
            <a:avLst/>
          </a:prstGeom>
        </p:spPr>
      </p:pic>
    </p:spTree>
    <p:extLst>
      <p:ext uri="{BB962C8B-B14F-4D97-AF65-F5344CB8AC3E}">
        <p14:creationId xmlns:p14="http://schemas.microsoft.com/office/powerpoint/2010/main" val="238971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1520" y="476672"/>
            <a:ext cx="8892480" cy="830997"/>
          </a:xfrm>
          <a:prstGeom prst="rect">
            <a:avLst/>
          </a:prstGeom>
        </p:spPr>
        <p:txBody>
          <a:bodyPr wrap="square">
            <a:spAutoFit/>
          </a:bodyPr>
          <a:lstStyle/>
          <a:p>
            <a:pPr algn="ctr"/>
            <a:r>
              <a:rPr lang="ru-RU" sz="2800" b="1" dirty="0">
                <a:solidFill>
                  <a:schemeClr val="bg1"/>
                </a:solidFill>
              </a:rPr>
              <a:t>Подвижные игры:</a:t>
            </a:r>
            <a:endParaRPr lang="ru-RU" sz="2800" dirty="0">
              <a:solidFill>
                <a:schemeClr val="bg1"/>
              </a:solidFill>
            </a:endParaRPr>
          </a:p>
          <a:p>
            <a:pPr algn="ctr"/>
            <a:r>
              <a:rPr lang="ru-RU" sz="2000" dirty="0">
                <a:solidFill>
                  <a:schemeClr val="bg1"/>
                </a:solidFill>
              </a:rPr>
              <a:t>« У медведя во бору», «Вышка курочка гулять</a:t>
            </a:r>
            <a:r>
              <a:rPr lang="ru-RU" sz="2000" dirty="0" smtClean="0">
                <a:solidFill>
                  <a:schemeClr val="bg1"/>
                </a:solidFill>
              </a:rPr>
              <a:t>», «</a:t>
            </a:r>
            <a:r>
              <a:rPr lang="ru-RU" sz="2000" dirty="0">
                <a:solidFill>
                  <a:schemeClr val="bg1"/>
                </a:solidFill>
              </a:rPr>
              <a:t>Лиса и зайцы»</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564904"/>
            <a:ext cx="4235963" cy="3176972"/>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0635" y="1412776"/>
            <a:ext cx="4187957" cy="3140968"/>
          </a:xfrm>
          <a:prstGeom prst="rect">
            <a:avLst/>
          </a:prstGeom>
        </p:spPr>
      </p:pic>
    </p:spTree>
    <p:extLst>
      <p:ext uri="{BB962C8B-B14F-4D97-AF65-F5344CB8AC3E}">
        <p14:creationId xmlns:p14="http://schemas.microsoft.com/office/powerpoint/2010/main" val="373256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8" y="116632"/>
            <a:ext cx="4536504" cy="3402378"/>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1" y="2933564"/>
            <a:ext cx="4752528" cy="3564396"/>
          </a:xfrm>
          <a:prstGeom prst="rect">
            <a:avLst/>
          </a:prstGeom>
        </p:spPr>
      </p:pic>
    </p:spTree>
    <p:extLst>
      <p:ext uri="{BB962C8B-B14F-4D97-AF65-F5344CB8AC3E}">
        <p14:creationId xmlns:p14="http://schemas.microsoft.com/office/powerpoint/2010/main" val="258284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260" y="0"/>
            <a:ext cx="9252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50458" y="692696"/>
            <a:ext cx="7992888" cy="1384995"/>
          </a:xfrm>
          <a:prstGeom prst="rect">
            <a:avLst/>
          </a:prstGeom>
        </p:spPr>
        <p:txBody>
          <a:bodyPr wrap="square">
            <a:spAutoFit/>
          </a:bodyPr>
          <a:lstStyle/>
          <a:p>
            <a:pPr algn="ctr"/>
            <a:r>
              <a:rPr lang="ru-RU" sz="2800" b="1" dirty="0">
                <a:solidFill>
                  <a:schemeClr val="bg1"/>
                </a:solidFill>
              </a:rPr>
              <a:t>И</a:t>
            </a:r>
            <a:r>
              <a:rPr lang="ru-RU" sz="2800" b="1" dirty="0" smtClean="0">
                <a:solidFill>
                  <a:schemeClr val="bg1"/>
                </a:solidFill>
              </a:rPr>
              <a:t>нтегрированное </a:t>
            </a:r>
            <a:r>
              <a:rPr lang="ru-RU" sz="2800" b="1" dirty="0">
                <a:solidFill>
                  <a:schemeClr val="bg1"/>
                </a:solidFill>
              </a:rPr>
              <a:t>занятие </a:t>
            </a:r>
          </a:p>
          <a:p>
            <a:pPr algn="ctr"/>
            <a:r>
              <a:rPr lang="ru-RU" sz="2800" b="1" dirty="0">
                <a:solidFill>
                  <a:schemeClr val="bg1"/>
                </a:solidFill>
              </a:rPr>
              <a:t>«Три медведя</a:t>
            </a:r>
            <a:r>
              <a:rPr lang="ru-RU" sz="2800" b="1" dirty="0" smtClean="0">
                <a:solidFill>
                  <a:schemeClr val="bg1"/>
                </a:solidFill>
              </a:rPr>
              <a:t>»</a:t>
            </a:r>
          </a:p>
          <a:p>
            <a:r>
              <a:rPr lang="ru-RU" sz="2800" b="1" dirty="0" smtClean="0">
                <a:solidFill>
                  <a:schemeClr val="bg1"/>
                </a:solidFill>
              </a:rPr>
              <a:t> </a:t>
            </a:r>
            <a:endParaRPr lang="ru-RU" sz="2400" dirty="0">
              <a:solidFill>
                <a:schemeClr val="bg1"/>
              </a:solidFill>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8431" t="2664" r="5872"/>
          <a:stretch/>
        </p:blipFill>
        <p:spPr>
          <a:xfrm>
            <a:off x="1508289" y="1244338"/>
            <a:ext cx="6315958" cy="4704942"/>
          </a:xfrm>
          <a:prstGeom prst="rect">
            <a:avLst/>
          </a:prstGeom>
        </p:spPr>
      </p:pic>
    </p:spTree>
    <p:extLst>
      <p:ext uri="{BB962C8B-B14F-4D97-AF65-F5344CB8AC3E}">
        <p14:creationId xmlns:p14="http://schemas.microsoft.com/office/powerpoint/2010/main" val="858028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67544" y="295674"/>
            <a:ext cx="8352928" cy="1384995"/>
          </a:xfrm>
          <a:prstGeom prst="rect">
            <a:avLst/>
          </a:prstGeom>
        </p:spPr>
        <p:txBody>
          <a:bodyPr wrap="square">
            <a:spAutoFit/>
          </a:bodyPr>
          <a:lstStyle/>
          <a:p>
            <a:pPr algn="ctr"/>
            <a:r>
              <a:rPr lang="ru-RU" sz="2800" b="1" dirty="0" smtClean="0">
                <a:solidFill>
                  <a:schemeClr val="bg1"/>
                </a:solidFill>
              </a:rPr>
              <a:t>3 </a:t>
            </a:r>
            <a:r>
              <a:rPr lang="ru-RU" sz="2800" b="1" dirty="0">
                <a:solidFill>
                  <a:schemeClr val="bg1"/>
                </a:solidFill>
              </a:rPr>
              <a:t>этап –Заключительный</a:t>
            </a:r>
            <a:endParaRPr lang="ru-RU" sz="2800" dirty="0">
              <a:solidFill>
                <a:schemeClr val="bg1"/>
              </a:solidFill>
            </a:endParaRPr>
          </a:p>
          <a:p>
            <a:r>
              <a:rPr lang="ru-RU" b="1" dirty="0" smtClean="0">
                <a:solidFill>
                  <a:schemeClr val="bg1"/>
                </a:solidFill>
              </a:rPr>
              <a:t>                                                </a:t>
            </a:r>
            <a:r>
              <a:rPr lang="ru-RU" sz="2800" b="1" dirty="0" smtClean="0">
                <a:solidFill>
                  <a:schemeClr val="bg1"/>
                </a:solidFill>
              </a:rPr>
              <a:t>Презентация </a:t>
            </a:r>
            <a:r>
              <a:rPr lang="ru-RU" sz="2800" b="1" dirty="0">
                <a:solidFill>
                  <a:schemeClr val="bg1"/>
                </a:solidFill>
              </a:rPr>
              <a:t>проекта  </a:t>
            </a:r>
          </a:p>
          <a:p>
            <a:endParaRPr lang="ru-RU" sz="2800"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932" y="1268760"/>
            <a:ext cx="7048557" cy="5286418"/>
          </a:xfrm>
          <a:prstGeom prst="rect">
            <a:avLst/>
          </a:prstGeom>
        </p:spPr>
      </p:pic>
    </p:spTree>
    <p:extLst>
      <p:ext uri="{BB962C8B-B14F-4D97-AF65-F5344CB8AC3E}">
        <p14:creationId xmlns:p14="http://schemas.microsoft.com/office/powerpoint/2010/main" val="46116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231968"/>
            <a:ext cx="4155926" cy="5541234"/>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180" y="187860"/>
            <a:ext cx="4157194" cy="5542925"/>
          </a:xfrm>
          <a:prstGeom prst="rect">
            <a:avLst/>
          </a:prstGeom>
        </p:spPr>
      </p:pic>
    </p:spTree>
    <p:extLst>
      <p:ext uri="{BB962C8B-B14F-4D97-AF65-F5344CB8AC3E}">
        <p14:creationId xmlns:p14="http://schemas.microsoft.com/office/powerpoint/2010/main" val="99846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942" y="207475"/>
            <a:ext cx="7642084" cy="5893446"/>
          </a:xfrm>
          <a:prstGeom prst="rect">
            <a:avLst/>
          </a:prstGeom>
        </p:spPr>
      </p:pic>
    </p:spTree>
    <p:extLst>
      <p:ext uri="{BB962C8B-B14F-4D97-AF65-F5344CB8AC3E}">
        <p14:creationId xmlns:p14="http://schemas.microsoft.com/office/powerpoint/2010/main" val="301303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23528" y="188640"/>
            <a:ext cx="8745613" cy="4585871"/>
          </a:xfrm>
          <a:prstGeom prst="rect">
            <a:avLst/>
          </a:prstGeom>
        </p:spPr>
        <p:txBody>
          <a:bodyPr wrap="square">
            <a:spAutoFit/>
          </a:bodyPr>
          <a:lstStyle/>
          <a:p>
            <a:pPr algn="ctr"/>
            <a:endParaRPr lang="ru-RU" sz="2000" dirty="0">
              <a:solidFill>
                <a:schemeClr val="accent2">
                  <a:lumMod val="75000"/>
                </a:schemeClr>
              </a:solidFill>
            </a:endParaRPr>
          </a:p>
          <a:p>
            <a:pPr algn="ctr"/>
            <a:r>
              <a:rPr lang="ru-RU" sz="2000" b="1" dirty="0" smtClean="0">
                <a:solidFill>
                  <a:schemeClr val="bg1"/>
                </a:solidFill>
              </a:rPr>
              <a:t>Результаты проекта</a:t>
            </a:r>
            <a:r>
              <a:rPr lang="ru-RU" sz="2000" dirty="0" smtClean="0">
                <a:solidFill>
                  <a:schemeClr val="bg1"/>
                </a:solidFill>
              </a:rPr>
              <a:t>: </a:t>
            </a:r>
          </a:p>
          <a:p>
            <a:r>
              <a:rPr lang="ru-RU" dirty="0" smtClean="0">
                <a:solidFill>
                  <a:schemeClr val="bg1"/>
                </a:solidFill>
              </a:rPr>
              <a:t>    Анализируя </a:t>
            </a:r>
            <a:r>
              <a:rPr lang="ru-RU" dirty="0">
                <a:solidFill>
                  <a:schemeClr val="bg1"/>
                </a:solidFill>
              </a:rPr>
              <a:t>проделанную работу ,можно сделать </a:t>
            </a:r>
            <a:r>
              <a:rPr lang="ru-RU" dirty="0" smtClean="0">
                <a:solidFill>
                  <a:schemeClr val="bg1"/>
                </a:solidFill>
              </a:rPr>
              <a:t>вывод: </a:t>
            </a:r>
            <a:r>
              <a:rPr lang="ru-RU" dirty="0">
                <a:solidFill>
                  <a:schemeClr val="bg1"/>
                </a:solidFill>
              </a:rPr>
              <a:t>тема разработанного проекта выбрана с учетом возрастных особенностей детей младшего возраста и объема информации, которая может быть ими воспринята, что положительно повлияло на различные виды их деятельности (интеллектуальную, познавательную, художественно-речевую); отмечалась положительная реакция и эмоциональный отклик детей на знакомство с разными видами театра , дети проявляли интерес и желание играть с куклами ; возрос интерес и желание самостоятельно играть в театр, а так же дети  инсценировали сказку совместно с родителями « Волк и семеро козлят». Считаю, что удалось достигнуть хороших результатов взаимодействия педагог – родители. </a:t>
            </a:r>
            <a:br>
              <a:rPr lang="ru-RU" dirty="0">
                <a:solidFill>
                  <a:schemeClr val="bg1"/>
                </a:solidFill>
              </a:rPr>
            </a:br>
            <a:r>
              <a:rPr lang="ru-RU" dirty="0">
                <a:solidFill>
                  <a:schemeClr val="bg1"/>
                </a:solidFill>
              </a:rPr>
              <a:t>Родители принимали активное участие в реализации проекта; связали шапки героем сказок, подготовили костюмы. Также внесли свой труд в уголок театрализованной </a:t>
            </a:r>
            <a:r>
              <a:rPr lang="ru-RU" dirty="0" smtClean="0">
                <a:solidFill>
                  <a:schemeClr val="bg1"/>
                </a:solidFill>
              </a:rPr>
              <a:t>деятельности</a:t>
            </a:r>
            <a:r>
              <a:rPr lang="ru-RU" dirty="0">
                <a:solidFill>
                  <a:schemeClr val="bg1"/>
                </a:solidFill>
              </a:rPr>
              <a:t> </a:t>
            </a:r>
            <a:r>
              <a:rPr lang="ru-RU" dirty="0" smtClean="0">
                <a:solidFill>
                  <a:schemeClr val="bg1"/>
                </a:solidFill>
              </a:rPr>
              <a:t>разных видов театров.</a:t>
            </a:r>
            <a:endParaRPr lang="ru-RU" dirty="0">
              <a:solidFill>
                <a:schemeClr val="bg1"/>
              </a:solidFill>
            </a:endParaRPr>
          </a:p>
          <a:p>
            <a:r>
              <a:rPr lang="ru-RU" dirty="0">
                <a:solidFill>
                  <a:schemeClr val="bg1"/>
                </a:solidFill>
              </a:rPr>
              <a:t> </a:t>
            </a:r>
          </a:p>
        </p:txBody>
      </p:sp>
    </p:spTree>
    <p:extLst>
      <p:ext uri="{BB962C8B-B14F-4D97-AF65-F5344CB8AC3E}">
        <p14:creationId xmlns:p14="http://schemas.microsoft.com/office/powerpoint/2010/main" val="3860873267"/>
      </p:ext>
    </p:extLst>
  </p:cSld>
  <p:clrMapOvr>
    <a:masterClrMapping/>
  </p:clrMapOvr>
  <p:transition spd="slow">
    <p:wheel spokes="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zoozel.ru/gallery/images/1428705_fon-dlya-dnevnika-le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292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media.giphy.com/media/w6CqyS0qVvO7K/giphy.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39752" y="2206604"/>
            <a:ext cx="5904656" cy="646331"/>
          </a:xfrm>
          <a:prstGeom prst="rect">
            <a:avLst/>
          </a:prstGeom>
          <a:noFill/>
        </p:spPr>
        <p:txBody>
          <a:bodyPr wrap="square" rtlCol="0">
            <a:spAutoFit/>
          </a:bodyPr>
          <a:lstStyle/>
          <a:p>
            <a:r>
              <a:rPr lang="ru-RU" sz="3600" dirty="0" smtClean="0">
                <a:solidFill>
                  <a:schemeClr val="bg1"/>
                </a:solidFill>
              </a:rPr>
              <a:t>Спасибо за внимание!!!</a:t>
            </a:r>
            <a:endParaRPr lang="ru-RU" sz="3600" dirty="0">
              <a:solidFill>
                <a:schemeClr val="bg1"/>
              </a:solidFill>
            </a:endParaRPr>
          </a:p>
        </p:txBody>
      </p:sp>
      <p:pic>
        <p:nvPicPr>
          <p:cNvPr id="2050" name="Picture 2" descr="http://smayli.ru/data/smiles/kukli-598.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42497" y="2636912"/>
            <a:ext cx="1944216" cy="2262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41933"/>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60" y="3200"/>
            <a:ext cx="9240773" cy="68612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39552" y="476672"/>
            <a:ext cx="7704856" cy="3939540"/>
          </a:xfrm>
          <a:prstGeom prst="rect">
            <a:avLst/>
          </a:prstGeom>
        </p:spPr>
        <p:txBody>
          <a:bodyPr wrap="square">
            <a:spAutoFit/>
          </a:bodyPr>
          <a:lstStyle/>
          <a:p>
            <a:pPr algn="ctr"/>
            <a:r>
              <a:rPr lang="ru-RU" b="1" dirty="0" smtClean="0"/>
              <a:t>  </a:t>
            </a:r>
            <a:r>
              <a:rPr lang="ru-RU" sz="2000" b="1" dirty="0" smtClean="0">
                <a:solidFill>
                  <a:schemeClr val="bg1"/>
                </a:solidFill>
              </a:rPr>
              <a:t>Цель </a:t>
            </a:r>
            <a:r>
              <a:rPr lang="ru-RU" sz="2000" b="1" dirty="0">
                <a:solidFill>
                  <a:schemeClr val="bg1"/>
                </a:solidFill>
              </a:rPr>
              <a:t>проекта:</a:t>
            </a:r>
          </a:p>
          <a:p>
            <a:r>
              <a:rPr lang="ru-RU" sz="2000" dirty="0" smtClean="0">
                <a:solidFill>
                  <a:schemeClr val="bg1"/>
                </a:solidFill>
              </a:rPr>
              <a:t>    Развитие </a:t>
            </a:r>
            <a:r>
              <a:rPr lang="ru-RU" sz="2000" dirty="0">
                <a:solidFill>
                  <a:schemeClr val="bg1"/>
                </a:solidFill>
              </a:rPr>
              <a:t>творческих   способностей и речи детей  посредством театрализованной деятельности.</a:t>
            </a:r>
          </a:p>
          <a:p>
            <a:r>
              <a:rPr lang="ru-RU" sz="2000" b="1" dirty="0" smtClean="0">
                <a:solidFill>
                  <a:schemeClr val="bg1"/>
                </a:solidFill>
              </a:rPr>
              <a:t>                                                       Задачи</a:t>
            </a:r>
            <a:r>
              <a:rPr lang="ru-RU" sz="2000" b="1" dirty="0">
                <a:solidFill>
                  <a:schemeClr val="bg1"/>
                </a:solidFill>
              </a:rPr>
              <a:t>:</a:t>
            </a:r>
            <a:endParaRPr lang="ru-RU" sz="2000" dirty="0">
              <a:solidFill>
                <a:schemeClr val="bg1"/>
              </a:solidFill>
            </a:endParaRPr>
          </a:p>
          <a:p>
            <a:r>
              <a:rPr lang="ru-RU" sz="2000" b="1" dirty="0">
                <a:solidFill>
                  <a:schemeClr val="bg1"/>
                </a:solidFill>
              </a:rPr>
              <a:t> </a:t>
            </a:r>
            <a:r>
              <a:rPr lang="ru-RU" sz="2000" dirty="0" smtClean="0">
                <a:solidFill>
                  <a:schemeClr val="bg1"/>
                </a:solidFill>
              </a:rPr>
              <a:t>- </a:t>
            </a:r>
            <a:r>
              <a:rPr lang="ru-RU" dirty="0">
                <a:solidFill>
                  <a:schemeClr val="bg1"/>
                </a:solidFill>
              </a:rPr>
              <a:t>Создать  необходимые  условия  для знакомства детей с театром, развивать речь и интонацию.</a:t>
            </a:r>
          </a:p>
          <a:p>
            <a:r>
              <a:rPr lang="ru-RU" dirty="0">
                <a:solidFill>
                  <a:schemeClr val="bg1"/>
                </a:solidFill>
              </a:rPr>
              <a:t>- Совершенствовать  артистические  навыки, раскрепощать ребенка.</a:t>
            </a:r>
          </a:p>
          <a:p>
            <a:r>
              <a:rPr lang="ru-RU" dirty="0">
                <a:solidFill>
                  <a:schemeClr val="bg1"/>
                </a:solidFill>
              </a:rPr>
              <a:t>- Воспитывать  у детей любовь  к театру, по средствам театральных сказок</a:t>
            </a:r>
            <a:r>
              <a:rPr lang="ru-RU" dirty="0" smtClean="0">
                <a:solidFill>
                  <a:schemeClr val="bg1"/>
                </a:solidFill>
              </a:rPr>
              <a:t>.</a:t>
            </a:r>
            <a:endParaRPr lang="ru-RU" sz="2000" dirty="0">
              <a:solidFill>
                <a:schemeClr val="bg1"/>
              </a:solidFill>
            </a:endParaRPr>
          </a:p>
          <a:p>
            <a:r>
              <a:rPr lang="ru-RU" dirty="0">
                <a:solidFill>
                  <a:schemeClr val="bg1"/>
                </a:solidFill>
              </a:rPr>
              <a:t>- Повысить активность детей в играх со стихотворным сопровождением, проговаривать  отдельные слова, фразы.</a:t>
            </a:r>
          </a:p>
          <a:p>
            <a:r>
              <a:rPr lang="ru-RU" sz="2000" dirty="0" smtClean="0">
                <a:solidFill>
                  <a:schemeClr val="bg1"/>
                </a:solidFill>
              </a:rPr>
              <a:t>- </a:t>
            </a:r>
            <a:r>
              <a:rPr lang="ru-RU" dirty="0">
                <a:solidFill>
                  <a:schemeClr val="bg1"/>
                </a:solidFill>
              </a:rPr>
              <a:t>Привлечь  родителей к участию и оформлению театрального уголка, изготовлению масок для инсценировок сказок</a:t>
            </a:r>
            <a:r>
              <a:rPr lang="ru-RU" sz="2000" dirty="0">
                <a:solidFill>
                  <a:schemeClr val="bg1"/>
                </a:solidFill>
              </a:rPr>
              <a:t>.</a:t>
            </a:r>
            <a:br>
              <a:rPr lang="ru-RU" sz="2000" dirty="0">
                <a:solidFill>
                  <a:schemeClr val="bg1"/>
                </a:solidFill>
              </a:rPr>
            </a:br>
            <a:endParaRPr lang="ru-RU" sz="2000" dirty="0">
              <a:solidFill>
                <a:schemeClr val="bg1"/>
              </a:solidFill>
            </a:endParaRPr>
          </a:p>
        </p:txBody>
      </p:sp>
    </p:spTree>
    <p:extLst>
      <p:ext uri="{BB962C8B-B14F-4D97-AF65-F5344CB8AC3E}">
        <p14:creationId xmlns:p14="http://schemas.microsoft.com/office/powerpoint/2010/main" val="283087171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79512" y="476672"/>
            <a:ext cx="8856984" cy="4093428"/>
          </a:xfrm>
          <a:prstGeom prst="rect">
            <a:avLst/>
          </a:prstGeom>
        </p:spPr>
        <p:txBody>
          <a:bodyPr wrap="square">
            <a:spAutoFit/>
          </a:bodyPr>
          <a:lstStyle/>
          <a:p>
            <a:r>
              <a:rPr lang="ru-RU" sz="2000" b="1" dirty="0" smtClean="0">
                <a:solidFill>
                  <a:schemeClr val="bg1"/>
                </a:solidFill>
              </a:rPr>
              <a:t>                                                  Актуальность</a:t>
            </a:r>
            <a:r>
              <a:rPr lang="ru-RU" sz="2000" b="1" dirty="0">
                <a:solidFill>
                  <a:schemeClr val="bg1"/>
                </a:solidFill>
              </a:rPr>
              <a:t>:</a:t>
            </a:r>
            <a:r>
              <a:rPr lang="ru-RU" sz="2000" dirty="0">
                <a:solidFill>
                  <a:schemeClr val="bg1"/>
                </a:solidFill>
              </a:rPr>
              <a:t>  </a:t>
            </a:r>
          </a:p>
          <a:p>
            <a:r>
              <a:rPr lang="ru-RU" sz="2000" dirty="0" smtClean="0">
                <a:solidFill>
                  <a:schemeClr val="bg1"/>
                </a:solidFill>
              </a:rPr>
              <a:t>     </a:t>
            </a:r>
            <a:r>
              <a:rPr lang="ru-RU" sz="2000" dirty="0">
                <a:solidFill>
                  <a:schemeClr val="bg1"/>
                </a:solidFill>
              </a:rPr>
              <a:t> Одним из самых эффективных средств развития и воспитания ребенка в младшем дошкольном возрасте является театр и театрализованные игры. Игра - ведущий вид деятельности детей дошкольного возраста, а театр - один из самых демократичных и доступных видов искусства. В процессе театрализованной игры незаметно активизируется словарь ребенка, совершенствуется звуковая культура его речи, ее интонационный строй. Исполняемая роль, произносимые реплики ставят малыша перед необходимостью ясно, четко, понятно изъясняться. При этом формируются навыки взаимного общения, коллективной работы. </a:t>
            </a:r>
          </a:p>
          <a:p>
            <a:r>
              <a:rPr lang="ru-RU" sz="2000" dirty="0">
                <a:solidFill>
                  <a:schemeClr val="bg1"/>
                </a:solidFill>
              </a:rPr>
              <a:t>Как привлечь  малышей к театрализованным играм? Как помочь им преодолеть неуверенность в себе? Эту проблему  я решила реализовать с помощью игр- драматизаций с использованием разных видов театров.</a:t>
            </a:r>
          </a:p>
        </p:txBody>
      </p:sp>
    </p:spTree>
    <p:extLst>
      <p:ext uri="{BB962C8B-B14F-4D97-AF65-F5344CB8AC3E}">
        <p14:creationId xmlns:p14="http://schemas.microsoft.com/office/powerpoint/2010/main" val="89437766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11560" y="463817"/>
            <a:ext cx="7776864" cy="3908762"/>
          </a:xfrm>
          <a:prstGeom prst="rect">
            <a:avLst/>
          </a:prstGeom>
        </p:spPr>
        <p:txBody>
          <a:bodyPr wrap="square">
            <a:spAutoFit/>
          </a:bodyPr>
          <a:lstStyle/>
          <a:p>
            <a:pPr algn="ctr"/>
            <a:r>
              <a:rPr lang="ru-RU" sz="2800" b="1" dirty="0">
                <a:solidFill>
                  <a:schemeClr val="bg1"/>
                </a:solidFill>
              </a:rPr>
              <a:t>Ожидаемый результат:</a:t>
            </a:r>
            <a:endParaRPr lang="ru-RU" dirty="0">
              <a:solidFill>
                <a:schemeClr val="bg1"/>
              </a:solidFill>
            </a:endParaRPr>
          </a:p>
          <a:p>
            <a:r>
              <a:rPr lang="ru-RU" sz="2000" b="1" dirty="0">
                <a:solidFill>
                  <a:schemeClr val="bg1"/>
                </a:solidFill>
              </a:rPr>
              <a:t>Для детей</a:t>
            </a:r>
            <a:r>
              <a:rPr lang="ru-RU" sz="2000" dirty="0">
                <a:solidFill>
                  <a:schemeClr val="bg1"/>
                </a:solidFill>
              </a:rPr>
              <a:t>: </a:t>
            </a:r>
          </a:p>
          <a:p>
            <a:r>
              <a:rPr lang="ru-RU" sz="2000" dirty="0" smtClean="0">
                <a:solidFill>
                  <a:schemeClr val="bg1"/>
                </a:solidFill>
              </a:rPr>
              <a:t>Сформированы умения </a:t>
            </a:r>
            <a:r>
              <a:rPr lang="ru-RU" sz="2000" dirty="0">
                <a:solidFill>
                  <a:schemeClr val="bg1"/>
                </a:solidFill>
              </a:rPr>
              <a:t>передавать характер персонажа интонационной выразительностью речи в обыгрывание </a:t>
            </a:r>
            <a:r>
              <a:rPr lang="ru-RU" sz="2000" dirty="0" smtClean="0">
                <a:solidFill>
                  <a:schemeClr val="bg1"/>
                </a:solidFill>
              </a:rPr>
              <a:t>сказок, повысилась активность детей и желание играть в сказки.</a:t>
            </a:r>
            <a:endParaRPr lang="ru-RU" sz="2000" dirty="0">
              <a:solidFill>
                <a:schemeClr val="bg1"/>
              </a:solidFill>
            </a:endParaRPr>
          </a:p>
          <a:p>
            <a:r>
              <a:rPr lang="ru-RU" sz="2000" b="1" dirty="0">
                <a:solidFill>
                  <a:schemeClr val="bg1"/>
                </a:solidFill>
              </a:rPr>
              <a:t>Для педагога:</a:t>
            </a:r>
            <a:endParaRPr lang="ru-RU" sz="2000" dirty="0">
              <a:solidFill>
                <a:schemeClr val="bg1"/>
              </a:solidFill>
            </a:endParaRPr>
          </a:p>
          <a:p>
            <a:r>
              <a:rPr lang="ru-RU" sz="2000" dirty="0" smtClean="0">
                <a:solidFill>
                  <a:schemeClr val="bg1"/>
                </a:solidFill>
              </a:rPr>
              <a:t>Созданы условия предметно-развивающей среды в группе, изготовление разных  видов театра.</a:t>
            </a:r>
            <a:endParaRPr lang="ru-RU" sz="2000" dirty="0">
              <a:solidFill>
                <a:schemeClr val="bg1"/>
              </a:solidFill>
            </a:endParaRPr>
          </a:p>
          <a:p>
            <a:r>
              <a:rPr lang="ru-RU" sz="2000" b="1" dirty="0">
                <a:solidFill>
                  <a:schemeClr val="bg1"/>
                </a:solidFill>
              </a:rPr>
              <a:t>Для родителей</a:t>
            </a:r>
            <a:r>
              <a:rPr lang="ru-RU" sz="2000" dirty="0">
                <a:solidFill>
                  <a:schemeClr val="bg1"/>
                </a:solidFill>
              </a:rPr>
              <a:t>: </a:t>
            </a:r>
          </a:p>
          <a:p>
            <a:r>
              <a:rPr lang="ru-RU" sz="2000" dirty="0" smtClean="0">
                <a:solidFill>
                  <a:schemeClr val="bg1"/>
                </a:solidFill>
              </a:rPr>
              <a:t>Повысился </a:t>
            </a:r>
            <a:r>
              <a:rPr lang="ru-RU" sz="2000" dirty="0">
                <a:solidFill>
                  <a:schemeClr val="bg1"/>
                </a:solidFill>
              </a:rPr>
              <a:t>интерес родителей к театру, </a:t>
            </a:r>
            <a:r>
              <a:rPr lang="ru-RU" sz="2000" dirty="0" smtClean="0">
                <a:solidFill>
                  <a:schemeClr val="bg1"/>
                </a:solidFill>
              </a:rPr>
              <a:t>вовлечены родители </a:t>
            </a:r>
            <a:r>
              <a:rPr lang="ru-RU" sz="2000" dirty="0">
                <a:solidFill>
                  <a:schemeClr val="bg1"/>
                </a:solidFill>
              </a:rPr>
              <a:t>в жизнь детского сада.</a:t>
            </a:r>
          </a:p>
          <a:p>
            <a:r>
              <a:rPr lang="ru-RU" sz="2000" dirty="0">
                <a:solidFill>
                  <a:schemeClr val="bg1"/>
                </a:solidFill>
              </a:rPr>
              <a:t> </a:t>
            </a:r>
          </a:p>
        </p:txBody>
      </p:sp>
    </p:spTree>
    <p:extLst>
      <p:ext uri="{BB962C8B-B14F-4D97-AF65-F5344CB8AC3E}">
        <p14:creationId xmlns:p14="http://schemas.microsoft.com/office/powerpoint/2010/main" val="229077791"/>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220" y="0"/>
            <a:ext cx="9240773" cy="68612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1520" y="188640"/>
            <a:ext cx="8424936" cy="4678204"/>
          </a:xfrm>
          <a:prstGeom prst="rect">
            <a:avLst/>
          </a:prstGeom>
        </p:spPr>
        <p:txBody>
          <a:bodyPr wrap="square">
            <a:spAutoFit/>
          </a:bodyPr>
          <a:lstStyle/>
          <a:p>
            <a:pPr algn="ctr"/>
            <a:r>
              <a:rPr lang="ru-RU" dirty="0" smtClean="0">
                <a:solidFill>
                  <a:schemeClr val="accent2">
                    <a:lumMod val="75000"/>
                  </a:schemeClr>
                </a:solidFill>
              </a:rPr>
              <a:t>  </a:t>
            </a:r>
            <a:r>
              <a:rPr lang="ru-RU" sz="2800" b="1" dirty="0" smtClean="0">
                <a:solidFill>
                  <a:schemeClr val="bg1"/>
                </a:solidFill>
              </a:rPr>
              <a:t>Этапы </a:t>
            </a:r>
            <a:r>
              <a:rPr lang="ru-RU" sz="2800" b="1" dirty="0">
                <a:solidFill>
                  <a:schemeClr val="bg1"/>
                </a:solidFill>
              </a:rPr>
              <a:t>проекта</a:t>
            </a:r>
            <a:endParaRPr lang="ru-RU" sz="2800" dirty="0">
              <a:solidFill>
                <a:schemeClr val="bg1"/>
              </a:solidFill>
            </a:endParaRPr>
          </a:p>
          <a:p>
            <a:r>
              <a:rPr lang="ru-RU" b="1" dirty="0">
                <a:solidFill>
                  <a:schemeClr val="bg1"/>
                </a:solidFill>
              </a:rPr>
              <a:t>1 этап- подготовительный</a:t>
            </a:r>
            <a:endParaRPr lang="ru-RU" dirty="0">
              <a:solidFill>
                <a:schemeClr val="bg1"/>
              </a:solidFill>
            </a:endParaRPr>
          </a:p>
          <a:p>
            <a:r>
              <a:rPr lang="ru-RU" dirty="0">
                <a:solidFill>
                  <a:schemeClr val="bg1"/>
                </a:solidFill>
              </a:rPr>
              <a:t>Сбор информации:</a:t>
            </a:r>
          </a:p>
          <a:p>
            <a:r>
              <a:rPr lang="ru-RU" dirty="0">
                <a:solidFill>
                  <a:schemeClr val="bg1"/>
                </a:solidFill>
              </a:rPr>
              <a:t>- встреча с родителями для приглашения их к работе по реализации проекта.</a:t>
            </a:r>
          </a:p>
          <a:p>
            <a:r>
              <a:rPr lang="ru-RU" dirty="0">
                <a:solidFill>
                  <a:schemeClr val="bg1"/>
                </a:solidFill>
              </a:rPr>
              <a:t>- изготовление масок для обогащения развивающей среды в группе.</a:t>
            </a:r>
          </a:p>
          <a:p>
            <a:r>
              <a:rPr lang="ru-RU" dirty="0">
                <a:solidFill>
                  <a:schemeClr val="bg1"/>
                </a:solidFill>
              </a:rPr>
              <a:t>-сбор материала для оформления театрального уголка.</a:t>
            </a:r>
          </a:p>
          <a:p>
            <a:r>
              <a:rPr lang="ru-RU" dirty="0">
                <a:solidFill>
                  <a:schemeClr val="bg1"/>
                </a:solidFill>
              </a:rPr>
              <a:t>- подготовка материала для проведения сюжетно ролевых игр:</a:t>
            </a:r>
          </a:p>
          <a:p>
            <a:r>
              <a:rPr lang="ru-RU" dirty="0">
                <a:solidFill>
                  <a:schemeClr val="bg1"/>
                </a:solidFill>
              </a:rPr>
              <a:t>1. «Лиса», «Медвежата», «Кошка», «Лошадка», «Ежиха». </a:t>
            </a:r>
          </a:p>
          <a:p>
            <a:r>
              <a:rPr lang="ru-RU" dirty="0">
                <a:solidFill>
                  <a:schemeClr val="bg1"/>
                </a:solidFill>
              </a:rPr>
              <a:t>Цель: Развивать у детей способности принять на себя роль животного</a:t>
            </a:r>
          </a:p>
          <a:p>
            <a:r>
              <a:rPr lang="ru-RU" dirty="0">
                <a:solidFill>
                  <a:schemeClr val="bg1"/>
                </a:solidFill>
              </a:rPr>
              <a:t>2. «Громко – тихо».  Цель: Учить детей менять силу голоса: говорить то громко, то тихо. </a:t>
            </a:r>
          </a:p>
          <a:p>
            <a:r>
              <a:rPr lang="ru-RU" dirty="0">
                <a:solidFill>
                  <a:schemeClr val="bg1"/>
                </a:solidFill>
              </a:rPr>
              <a:t>3.«Медвежата едят мед». Цель: Развивать артикуляционный аппарат детей. </a:t>
            </a:r>
          </a:p>
          <a:p>
            <a:r>
              <a:rPr lang="ru-RU" dirty="0">
                <a:solidFill>
                  <a:schemeClr val="bg1"/>
                </a:solidFill>
              </a:rPr>
              <a:t> </a:t>
            </a:r>
            <a:r>
              <a:rPr lang="ru-RU" dirty="0" smtClean="0">
                <a:solidFill>
                  <a:schemeClr val="bg1"/>
                </a:solidFill>
              </a:rPr>
              <a:t>Чтение </a:t>
            </a:r>
            <a:r>
              <a:rPr lang="ru-RU" dirty="0">
                <a:solidFill>
                  <a:schemeClr val="bg1"/>
                </a:solidFill>
              </a:rPr>
              <a:t>русских народных сказок, подбор иллюстраций и </a:t>
            </a:r>
            <a:r>
              <a:rPr lang="ru-RU" dirty="0" smtClean="0">
                <a:solidFill>
                  <a:schemeClr val="bg1"/>
                </a:solidFill>
              </a:rPr>
              <a:t>картинок </a:t>
            </a:r>
            <a:r>
              <a:rPr lang="ru-RU" dirty="0">
                <a:solidFill>
                  <a:schemeClr val="bg1"/>
                </a:solidFill>
              </a:rPr>
              <a:t>сказкам, беседы, распределение ролей и заучивание фраз, изготовление декораций, атрибутов, подборка костюмов</a:t>
            </a:r>
            <a:r>
              <a:rPr lang="ru-RU" dirty="0" smtClean="0">
                <a:solidFill>
                  <a:schemeClr val="bg1"/>
                </a:solidFill>
              </a:rPr>
              <a:t>.</a:t>
            </a:r>
          </a:p>
          <a:p>
            <a:r>
              <a:rPr lang="ru-RU" dirty="0" smtClean="0">
                <a:solidFill>
                  <a:schemeClr val="bg1"/>
                </a:solidFill>
              </a:rPr>
              <a:t>2этап-планирование</a:t>
            </a:r>
            <a:endParaRPr lang="ru-RU" dirty="0">
              <a:solidFill>
                <a:schemeClr val="bg1"/>
              </a:solidFill>
            </a:endParaRPr>
          </a:p>
        </p:txBody>
      </p:sp>
    </p:spTree>
    <p:extLst>
      <p:ext uri="{BB962C8B-B14F-4D97-AF65-F5344CB8AC3E}">
        <p14:creationId xmlns:p14="http://schemas.microsoft.com/office/powerpoint/2010/main" val="537001220"/>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180025" y="122428"/>
            <a:ext cx="6102424" cy="830997"/>
          </a:xfrm>
          <a:prstGeom prst="rect">
            <a:avLst/>
          </a:prstGeom>
        </p:spPr>
        <p:txBody>
          <a:bodyPr wrap="square">
            <a:spAutoFit/>
          </a:bodyPr>
          <a:lstStyle/>
          <a:p>
            <a:r>
              <a:rPr lang="ru-RU" sz="2400" b="1" dirty="0" smtClean="0">
                <a:solidFill>
                  <a:schemeClr val="bg1"/>
                </a:solidFill>
              </a:rPr>
              <a:t>                    3 этап-Реализация проекта</a:t>
            </a:r>
          </a:p>
          <a:p>
            <a:r>
              <a:rPr lang="ru-RU" sz="2400" b="1" dirty="0" smtClean="0">
                <a:solidFill>
                  <a:schemeClr val="bg1"/>
                </a:solidFill>
              </a:rPr>
              <a:t>                         Знакомство </a:t>
            </a:r>
            <a:r>
              <a:rPr lang="ru-RU" sz="2400" b="1" dirty="0">
                <a:solidFill>
                  <a:schemeClr val="bg1"/>
                </a:solidFill>
              </a:rPr>
              <a:t>с </a:t>
            </a:r>
            <a:r>
              <a:rPr lang="ru-RU" sz="2400" b="1" dirty="0" smtClean="0">
                <a:solidFill>
                  <a:schemeClr val="bg1"/>
                </a:solidFill>
              </a:rPr>
              <a:t>театром</a:t>
            </a:r>
            <a:endParaRPr lang="ru-RU" sz="2400" dirty="0">
              <a:solidFill>
                <a:schemeClr val="bg1"/>
              </a:solidFill>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836712"/>
            <a:ext cx="7323603" cy="5492702"/>
          </a:xfrm>
          <a:prstGeom prst="rect">
            <a:avLst/>
          </a:prstGeom>
          <a:ln>
            <a:noFill/>
          </a:ln>
          <a:effectLst>
            <a:softEdge rad="112500"/>
          </a:effectLst>
        </p:spPr>
      </p:pic>
    </p:spTree>
    <p:extLst>
      <p:ext uri="{BB962C8B-B14F-4D97-AF65-F5344CB8AC3E}">
        <p14:creationId xmlns:p14="http://schemas.microsoft.com/office/powerpoint/2010/main" val="396575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https://media.giphy.com/media/w6CqyS0qVvO7K/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02" y="0"/>
            <a:ext cx="9240773" cy="68612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1076" y="1844824"/>
            <a:ext cx="4187958" cy="2736304"/>
          </a:xfrm>
          <a:prstGeom prst="rect">
            <a:avLst/>
          </a:prstGeom>
          <a:ln>
            <a:noFill/>
          </a:ln>
          <a:effectLst>
            <a:softEdge rad="112500"/>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533" y="3356992"/>
            <a:ext cx="4416491" cy="3312368"/>
          </a:xfrm>
          <a:prstGeom prst="rect">
            <a:avLst/>
          </a:prstGeom>
          <a:ln>
            <a:noFill/>
          </a:ln>
          <a:effectLst>
            <a:softEdge rad="112500"/>
          </a:effectLst>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26218"/>
            <a:ext cx="4392488" cy="3294366"/>
          </a:xfrm>
          <a:prstGeom prst="rect">
            <a:avLst/>
          </a:prstGeom>
          <a:ln>
            <a:noFill/>
          </a:ln>
          <a:effectLst>
            <a:softEdge rad="112500"/>
          </a:effectLst>
        </p:spPr>
      </p:pic>
      <p:pic>
        <p:nvPicPr>
          <p:cNvPr id="19460" name="Picture 4" descr="http://animashki.info/uploads/posts/2016-06/1465985879_2310.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545619">
            <a:off x="5822340" y="251658"/>
            <a:ext cx="1597570" cy="171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84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s://media.giphy.com/media/w6CqyS0qVvO7K/giphy.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40773" cy="68612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55576" y="116632"/>
            <a:ext cx="8136904" cy="1415772"/>
          </a:xfrm>
          <a:prstGeom prst="rect">
            <a:avLst/>
          </a:prstGeom>
        </p:spPr>
        <p:txBody>
          <a:bodyPr wrap="square">
            <a:spAutoFit/>
          </a:bodyPr>
          <a:lstStyle/>
          <a:p>
            <a:r>
              <a:rPr lang="ru-RU" sz="2400" b="1" dirty="0" smtClean="0">
                <a:solidFill>
                  <a:schemeClr val="accent2">
                    <a:lumMod val="75000"/>
                  </a:schemeClr>
                </a:solidFill>
              </a:rPr>
              <a:t>                              </a:t>
            </a:r>
            <a:r>
              <a:rPr lang="ru-RU" sz="2400" b="1" dirty="0" smtClean="0">
                <a:solidFill>
                  <a:schemeClr val="bg1"/>
                </a:solidFill>
              </a:rPr>
              <a:t>Интегрированное </a:t>
            </a:r>
            <a:r>
              <a:rPr lang="ru-RU" sz="2400" b="1" dirty="0">
                <a:solidFill>
                  <a:schemeClr val="bg1"/>
                </a:solidFill>
              </a:rPr>
              <a:t>занятие </a:t>
            </a:r>
            <a:endParaRPr lang="ru-RU" sz="2400" dirty="0">
              <a:solidFill>
                <a:schemeClr val="bg1"/>
              </a:solidFill>
            </a:endParaRPr>
          </a:p>
          <a:p>
            <a:r>
              <a:rPr lang="ru-RU" sz="2000" b="1" dirty="0" smtClean="0">
                <a:solidFill>
                  <a:schemeClr val="bg1"/>
                </a:solidFill>
              </a:rPr>
              <a:t>                                                       </a:t>
            </a:r>
            <a:r>
              <a:rPr lang="ru-RU" sz="2400" b="1" dirty="0" smtClean="0">
                <a:solidFill>
                  <a:schemeClr val="bg1"/>
                </a:solidFill>
              </a:rPr>
              <a:t>«Колобок</a:t>
            </a:r>
            <a:r>
              <a:rPr lang="ru-RU" sz="2400" b="1" dirty="0">
                <a:solidFill>
                  <a:schemeClr val="bg1"/>
                </a:solidFill>
              </a:rPr>
              <a:t>»</a:t>
            </a:r>
            <a:endParaRPr lang="ru-RU" sz="2400" dirty="0">
              <a:solidFill>
                <a:schemeClr val="bg1"/>
              </a:solidFill>
            </a:endParaRPr>
          </a:p>
          <a:p>
            <a:endParaRPr lang="ru-RU" sz="2000" dirty="0">
              <a:solidFill>
                <a:schemeClr val="bg1"/>
              </a:solidFill>
            </a:endParaRPr>
          </a:p>
          <a:p>
            <a:r>
              <a:rPr lang="ru-RU" dirty="0">
                <a:solidFill>
                  <a:schemeClr val="bg1"/>
                </a:solidFill>
              </a:rPr>
              <a:t> </a:t>
            </a: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00" y="980728"/>
            <a:ext cx="6912768" cy="4824536"/>
          </a:xfrm>
          <a:prstGeom prst="rect">
            <a:avLst/>
          </a:prstGeom>
          <a:ln>
            <a:noFill/>
          </a:ln>
          <a:effectLst>
            <a:softEdge rad="112500"/>
          </a:effectLst>
        </p:spPr>
      </p:pic>
    </p:spTree>
    <p:extLst>
      <p:ext uri="{BB962C8B-B14F-4D97-AF65-F5344CB8AC3E}">
        <p14:creationId xmlns:p14="http://schemas.microsoft.com/office/powerpoint/2010/main" val="108374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2765</TotalTime>
  <Words>422</Words>
  <Application>Microsoft Office PowerPoint</Application>
  <PresentationFormat>Экран (4:3)</PresentationFormat>
  <Paragraphs>78</Paragraphs>
  <Slides>29</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Оксана</dc:creator>
  <cp:lastModifiedBy>Оксана</cp:lastModifiedBy>
  <cp:revision>20</cp:revision>
  <dcterms:created xsi:type="dcterms:W3CDTF">2018-04-30T09:14:17Z</dcterms:created>
  <dcterms:modified xsi:type="dcterms:W3CDTF">2018-05-20T02:14:46Z</dcterms:modified>
</cp:coreProperties>
</file>